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60" r:id="rId4"/>
    <p:sldId id="257" r:id="rId5"/>
    <p:sldId id="268" r:id="rId6"/>
    <p:sldId id="262" r:id="rId7"/>
    <p:sldId id="263" r:id="rId8"/>
    <p:sldId id="259" r:id="rId9"/>
    <p:sldId id="258"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AB004-7322-45EA-801B-ABF832DA1301}" type="datetimeFigureOut">
              <a:rPr lang="en-US" smtClean="0"/>
              <a:t>12/21/2021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8DEAA-AD33-4719-AF06-0A2E38B5777B}" type="slidenum">
              <a:rPr lang="en-US" smtClean="0"/>
              <a:t>‹#›</a:t>
            </a:fld>
            <a:endParaRPr lang="en-US" dirty="0"/>
          </a:p>
        </p:txBody>
      </p:sp>
    </p:spTree>
    <p:extLst>
      <p:ext uri="{BB962C8B-B14F-4D97-AF65-F5344CB8AC3E}">
        <p14:creationId xmlns:p14="http://schemas.microsoft.com/office/powerpoint/2010/main" val="149112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EC5E9B-D954-45AE-81CA-60F724617CA8}" type="datetime1">
              <a:rPr lang="en-US" smtClean="0"/>
              <a:t>12/21/2021</a:t>
            </a:fld>
            <a:endParaRPr lang="en-US" dirty="0"/>
          </a:p>
        </p:txBody>
      </p:sp>
      <p:sp>
        <p:nvSpPr>
          <p:cNvPr id="5" name="Footer Placeholder 4"/>
          <p:cNvSpPr>
            <a:spLocks noGrp="1"/>
          </p:cNvSpPr>
          <p:nvPr>
            <p:ph type="ftr" sz="quarter" idx="11"/>
          </p:nvPr>
        </p:nvSpPr>
        <p:spPr/>
        <p:txBody>
          <a:bodyPr/>
          <a:lstStyle/>
          <a:p>
            <a:r>
              <a:rPr lang="en-US" dirty="0"/>
              <a:t>Wellner ENV 101</a:t>
            </a:r>
          </a:p>
        </p:txBody>
      </p:sp>
      <p:sp>
        <p:nvSpPr>
          <p:cNvPr id="6" name="Slide Number Placeholder 5"/>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134363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47723-44A5-428E-8F5E-13DECF70DD40}" type="datetime1">
              <a:rPr lang="en-US" smtClean="0"/>
              <a:t>12/21/2021</a:t>
            </a:fld>
            <a:endParaRPr lang="en-US" dirty="0"/>
          </a:p>
        </p:txBody>
      </p:sp>
      <p:sp>
        <p:nvSpPr>
          <p:cNvPr id="5" name="Footer Placeholder 4"/>
          <p:cNvSpPr>
            <a:spLocks noGrp="1"/>
          </p:cNvSpPr>
          <p:nvPr>
            <p:ph type="ftr" sz="quarter" idx="11"/>
          </p:nvPr>
        </p:nvSpPr>
        <p:spPr/>
        <p:txBody>
          <a:bodyPr/>
          <a:lstStyle/>
          <a:p>
            <a:r>
              <a:rPr lang="en-US" dirty="0"/>
              <a:t>Wellner ENV 101</a:t>
            </a:r>
          </a:p>
        </p:txBody>
      </p:sp>
      <p:sp>
        <p:nvSpPr>
          <p:cNvPr id="6" name="Slide Number Placeholder 5"/>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120867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6C2E3-91A9-4B7C-8880-4872C39226CF}" type="datetime1">
              <a:rPr lang="en-US" smtClean="0"/>
              <a:t>12/21/2021</a:t>
            </a:fld>
            <a:endParaRPr lang="en-US" dirty="0"/>
          </a:p>
        </p:txBody>
      </p:sp>
      <p:sp>
        <p:nvSpPr>
          <p:cNvPr id="5" name="Footer Placeholder 4"/>
          <p:cNvSpPr>
            <a:spLocks noGrp="1"/>
          </p:cNvSpPr>
          <p:nvPr>
            <p:ph type="ftr" sz="quarter" idx="11"/>
          </p:nvPr>
        </p:nvSpPr>
        <p:spPr/>
        <p:txBody>
          <a:bodyPr/>
          <a:lstStyle/>
          <a:p>
            <a:r>
              <a:rPr lang="en-US" dirty="0"/>
              <a:t>Wellner ENV 101</a:t>
            </a:r>
          </a:p>
        </p:txBody>
      </p:sp>
      <p:sp>
        <p:nvSpPr>
          <p:cNvPr id="6" name="Slide Number Placeholder 5"/>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205199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051C8-F2A2-4A59-8AAD-4FC0F1A9D732}" type="datetime1">
              <a:rPr lang="en-US" smtClean="0"/>
              <a:t>12/21/2021</a:t>
            </a:fld>
            <a:endParaRPr lang="en-US" dirty="0"/>
          </a:p>
        </p:txBody>
      </p:sp>
      <p:sp>
        <p:nvSpPr>
          <p:cNvPr id="5" name="Footer Placeholder 4"/>
          <p:cNvSpPr>
            <a:spLocks noGrp="1"/>
          </p:cNvSpPr>
          <p:nvPr>
            <p:ph type="ftr" sz="quarter" idx="11"/>
          </p:nvPr>
        </p:nvSpPr>
        <p:spPr/>
        <p:txBody>
          <a:bodyPr/>
          <a:lstStyle/>
          <a:p>
            <a:r>
              <a:rPr lang="en-US" dirty="0"/>
              <a:t>Wellner ENV 101</a:t>
            </a:r>
          </a:p>
        </p:txBody>
      </p:sp>
      <p:sp>
        <p:nvSpPr>
          <p:cNvPr id="6" name="Slide Number Placeholder 5"/>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193641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A87850-6482-48B1-8A3D-7E7D5FF6848F}" type="datetime1">
              <a:rPr lang="en-US" smtClean="0"/>
              <a:t>12/21/2021</a:t>
            </a:fld>
            <a:endParaRPr lang="en-US" dirty="0"/>
          </a:p>
        </p:txBody>
      </p:sp>
      <p:sp>
        <p:nvSpPr>
          <p:cNvPr id="5" name="Footer Placeholder 4"/>
          <p:cNvSpPr>
            <a:spLocks noGrp="1"/>
          </p:cNvSpPr>
          <p:nvPr>
            <p:ph type="ftr" sz="quarter" idx="11"/>
          </p:nvPr>
        </p:nvSpPr>
        <p:spPr/>
        <p:txBody>
          <a:bodyPr/>
          <a:lstStyle/>
          <a:p>
            <a:r>
              <a:rPr lang="en-US" dirty="0"/>
              <a:t>Wellner ENV 101</a:t>
            </a:r>
          </a:p>
        </p:txBody>
      </p:sp>
      <p:sp>
        <p:nvSpPr>
          <p:cNvPr id="6" name="Slide Number Placeholder 5"/>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185168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A0D5A-0B16-4ABB-A379-7E613201451F}" type="datetime1">
              <a:rPr lang="en-US" smtClean="0"/>
              <a:t>12/21/2021</a:t>
            </a:fld>
            <a:endParaRPr lang="en-US" dirty="0"/>
          </a:p>
        </p:txBody>
      </p:sp>
      <p:sp>
        <p:nvSpPr>
          <p:cNvPr id="6" name="Footer Placeholder 5"/>
          <p:cNvSpPr>
            <a:spLocks noGrp="1"/>
          </p:cNvSpPr>
          <p:nvPr>
            <p:ph type="ftr" sz="quarter" idx="11"/>
          </p:nvPr>
        </p:nvSpPr>
        <p:spPr/>
        <p:txBody>
          <a:bodyPr/>
          <a:lstStyle/>
          <a:p>
            <a:r>
              <a:rPr lang="en-US" dirty="0"/>
              <a:t>Wellner ENV 101</a:t>
            </a:r>
          </a:p>
        </p:txBody>
      </p:sp>
      <p:sp>
        <p:nvSpPr>
          <p:cNvPr id="7" name="Slide Number Placeholder 6"/>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326068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3A0BB9-EE08-46F9-ADAE-1C84B1C9A498}" type="datetime1">
              <a:rPr lang="en-US" smtClean="0"/>
              <a:t>12/21/2021</a:t>
            </a:fld>
            <a:endParaRPr lang="en-US" dirty="0"/>
          </a:p>
        </p:txBody>
      </p:sp>
      <p:sp>
        <p:nvSpPr>
          <p:cNvPr id="8" name="Footer Placeholder 7"/>
          <p:cNvSpPr>
            <a:spLocks noGrp="1"/>
          </p:cNvSpPr>
          <p:nvPr>
            <p:ph type="ftr" sz="quarter" idx="11"/>
          </p:nvPr>
        </p:nvSpPr>
        <p:spPr/>
        <p:txBody>
          <a:bodyPr/>
          <a:lstStyle/>
          <a:p>
            <a:r>
              <a:rPr lang="en-US" dirty="0"/>
              <a:t>Wellner ENV 101</a:t>
            </a:r>
          </a:p>
        </p:txBody>
      </p:sp>
      <p:sp>
        <p:nvSpPr>
          <p:cNvPr id="9" name="Slide Number Placeholder 8"/>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139577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A6B08C-3EBF-43BD-8F37-51760B02FF45}" type="datetime1">
              <a:rPr lang="en-US" smtClean="0"/>
              <a:t>12/21/2021</a:t>
            </a:fld>
            <a:endParaRPr lang="en-US" dirty="0"/>
          </a:p>
        </p:txBody>
      </p:sp>
      <p:sp>
        <p:nvSpPr>
          <p:cNvPr id="4" name="Footer Placeholder 3"/>
          <p:cNvSpPr>
            <a:spLocks noGrp="1"/>
          </p:cNvSpPr>
          <p:nvPr>
            <p:ph type="ftr" sz="quarter" idx="11"/>
          </p:nvPr>
        </p:nvSpPr>
        <p:spPr/>
        <p:txBody>
          <a:bodyPr/>
          <a:lstStyle/>
          <a:p>
            <a:r>
              <a:rPr lang="en-US" dirty="0"/>
              <a:t>Wellner ENV 101</a:t>
            </a:r>
          </a:p>
        </p:txBody>
      </p:sp>
      <p:sp>
        <p:nvSpPr>
          <p:cNvPr id="5" name="Slide Number Placeholder 4"/>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352552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1C078-8A73-4FF9-90E9-4C4D8EA740E4}" type="datetime1">
              <a:rPr lang="en-US" smtClean="0"/>
              <a:t>12/21/2021</a:t>
            </a:fld>
            <a:endParaRPr lang="en-US" dirty="0"/>
          </a:p>
        </p:txBody>
      </p:sp>
      <p:sp>
        <p:nvSpPr>
          <p:cNvPr id="3" name="Footer Placeholder 2"/>
          <p:cNvSpPr>
            <a:spLocks noGrp="1"/>
          </p:cNvSpPr>
          <p:nvPr>
            <p:ph type="ftr" sz="quarter" idx="11"/>
          </p:nvPr>
        </p:nvSpPr>
        <p:spPr/>
        <p:txBody>
          <a:bodyPr/>
          <a:lstStyle/>
          <a:p>
            <a:r>
              <a:rPr lang="en-US" dirty="0"/>
              <a:t>Wellner ENV 101</a:t>
            </a:r>
          </a:p>
        </p:txBody>
      </p:sp>
      <p:sp>
        <p:nvSpPr>
          <p:cNvPr id="4" name="Slide Number Placeholder 3"/>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211911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208DA8-7A26-44C9-8D20-F3B11AF3A31A}" type="datetime1">
              <a:rPr lang="en-US" smtClean="0"/>
              <a:t>12/21/2021</a:t>
            </a:fld>
            <a:endParaRPr lang="en-US" dirty="0"/>
          </a:p>
        </p:txBody>
      </p:sp>
      <p:sp>
        <p:nvSpPr>
          <p:cNvPr id="6" name="Footer Placeholder 5"/>
          <p:cNvSpPr>
            <a:spLocks noGrp="1"/>
          </p:cNvSpPr>
          <p:nvPr>
            <p:ph type="ftr" sz="quarter" idx="11"/>
          </p:nvPr>
        </p:nvSpPr>
        <p:spPr/>
        <p:txBody>
          <a:bodyPr/>
          <a:lstStyle/>
          <a:p>
            <a:r>
              <a:rPr lang="en-US" dirty="0"/>
              <a:t>Wellner ENV 101</a:t>
            </a:r>
          </a:p>
        </p:txBody>
      </p:sp>
      <p:sp>
        <p:nvSpPr>
          <p:cNvPr id="7" name="Slide Number Placeholder 6"/>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22003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4811EA-0BB7-43B1-A79A-808028C02412}" type="datetime1">
              <a:rPr lang="en-US" smtClean="0"/>
              <a:t>12/21/2021</a:t>
            </a:fld>
            <a:endParaRPr lang="en-US" dirty="0"/>
          </a:p>
        </p:txBody>
      </p:sp>
      <p:sp>
        <p:nvSpPr>
          <p:cNvPr id="6" name="Footer Placeholder 5"/>
          <p:cNvSpPr>
            <a:spLocks noGrp="1"/>
          </p:cNvSpPr>
          <p:nvPr>
            <p:ph type="ftr" sz="quarter" idx="11"/>
          </p:nvPr>
        </p:nvSpPr>
        <p:spPr/>
        <p:txBody>
          <a:bodyPr/>
          <a:lstStyle/>
          <a:p>
            <a:r>
              <a:rPr lang="en-US" dirty="0"/>
              <a:t>Wellner ENV 101</a:t>
            </a:r>
          </a:p>
        </p:txBody>
      </p:sp>
      <p:sp>
        <p:nvSpPr>
          <p:cNvPr id="7" name="Slide Number Placeholder 6"/>
          <p:cNvSpPr>
            <a:spLocks noGrp="1"/>
          </p:cNvSpPr>
          <p:nvPr>
            <p:ph type="sldNum" sz="quarter" idx="12"/>
          </p:nvPr>
        </p:nvSpPr>
        <p:spPr/>
        <p:txBody>
          <a:bodyPr/>
          <a:lstStyle/>
          <a:p>
            <a:fld id="{9FA1946B-89A0-48B3-887D-C457BDFFED1A}" type="slidenum">
              <a:rPr lang="en-US" smtClean="0"/>
              <a:t>‹#›</a:t>
            </a:fld>
            <a:endParaRPr lang="en-US" dirty="0"/>
          </a:p>
        </p:txBody>
      </p:sp>
    </p:spTree>
    <p:extLst>
      <p:ext uri="{BB962C8B-B14F-4D97-AF65-F5344CB8AC3E}">
        <p14:creationId xmlns:p14="http://schemas.microsoft.com/office/powerpoint/2010/main" val="153962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E9A3A-4951-42D4-86B4-6D8920DCB4BF}" type="datetime1">
              <a:rPr lang="en-US" smtClean="0"/>
              <a:t>12/21/2021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Wellner ENV 101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1946B-89A0-48B3-887D-C457BDFFED1A}" type="slidenum">
              <a:rPr lang="en-US" smtClean="0"/>
              <a:t>‹#›</a:t>
            </a:fld>
            <a:endParaRPr lang="en-US" dirty="0"/>
          </a:p>
        </p:txBody>
      </p:sp>
    </p:spTree>
    <p:extLst>
      <p:ext uri="{BB962C8B-B14F-4D97-AF65-F5344CB8AC3E}">
        <p14:creationId xmlns:p14="http://schemas.microsoft.com/office/powerpoint/2010/main" val="44459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5964" y="257546"/>
            <a:ext cx="8576441" cy="6391724"/>
          </a:xfrm>
          <a:prstGeom prst="rect">
            <a:avLst/>
          </a:prstGeom>
        </p:spPr>
      </p:pic>
      <p:sp>
        <p:nvSpPr>
          <p:cNvPr id="2" name="Title 1"/>
          <p:cNvSpPr>
            <a:spLocks noGrp="1"/>
          </p:cNvSpPr>
          <p:nvPr>
            <p:ph type="ctrTitle"/>
          </p:nvPr>
        </p:nvSpPr>
        <p:spPr/>
        <p:txBody>
          <a:bodyPr>
            <a:normAutofit/>
          </a:bodyPr>
          <a:lstStyle/>
          <a:p>
            <a:r>
              <a:rPr lang="en-US" sz="8000" b="1" dirty="0">
                <a:solidFill>
                  <a:schemeClr val="bg1"/>
                </a:solidFill>
              </a:rPr>
              <a:t>Desalination</a:t>
            </a:r>
          </a:p>
        </p:txBody>
      </p:sp>
      <p:sp>
        <p:nvSpPr>
          <p:cNvPr id="4" name="Footer Placeholder 3"/>
          <p:cNvSpPr>
            <a:spLocks noGrp="1"/>
          </p:cNvSpPr>
          <p:nvPr>
            <p:ph type="ftr" sz="quarter" idx="11"/>
          </p:nvPr>
        </p:nvSpPr>
        <p:spPr/>
        <p:txBody>
          <a:bodyPr/>
          <a:lstStyle/>
          <a:p>
            <a:r>
              <a:rPr lang="en-US" dirty="0"/>
              <a:t>Wellner ENV 101</a:t>
            </a:r>
          </a:p>
        </p:txBody>
      </p:sp>
      <p:sp>
        <p:nvSpPr>
          <p:cNvPr id="5" name="Slide Number Placeholder 4"/>
          <p:cNvSpPr>
            <a:spLocks noGrp="1"/>
          </p:cNvSpPr>
          <p:nvPr>
            <p:ph type="sldNum" sz="quarter" idx="12"/>
          </p:nvPr>
        </p:nvSpPr>
        <p:spPr/>
        <p:txBody>
          <a:bodyPr/>
          <a:lstStyle/>
          <a:p>
            <a:fld id="{9FA1946B-89A0-48B3-887D-C457BDFFED1A}" type="slidenum">
              <a:rPr lang="en-US" smtClean="0"/>
              <a:t>1</a:t>
            </a:fld>
            <a:endParaRPr lang="en-US" dirty="0"/>
          </a:p>
        </p:txBody>
      </p:sp>
    </p:spTree>
    <p:extLst>
      <p:ext uri="{BB962C8B-B14F-4D97-AF65-F5344CB8AC3E}">
        <p14:creationId xmlns:p14="http://schemas.microsoft.com/office/powerpoint/2010/main" val="248539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Wellner ENV 101</a:t>
            </a:r>
          </a:p>
        </p:txBody>
      </p:sp>
      <p:sp>
        <p:nvSpPr>
          <p:cNvPr id="3" name="Slide Number Placeholder 2"/>
          <p:cNvSpPr>
            <a:spLocks noGrp="1"/>
          </p:cNvSpPr>
          <p:nvPr>
            <p:ph type="sldNum" sz="quarter" idx="12"/>
          </p:nvPr>
        </p:nvSpPr>
        <p:spPr/>
        <p:txBody>
          <a:bodyPr/>
          <a:lstStyle/>
          <a:p>
            <a:fld id="{9FA1946B-89A0-48B3-887D-C457BDFFED1A}" type="slidenum">
              <a:rPr lang="en-US" smtClean="0"/>
              <a:t>10</a:t>
            </a:fld>
            <a:endParaRPr lang="en-US" dirty="0"/>
          </a:p>
        </p:txBody>
      </p:sp>
      <p:pic>
        <p:nvPicPr>
          <p:cNvPr id="4" name="Picture 3"/>
          <p:cNvPicPr>
            <a:picLocks noChangeAspect="1"/>
          </p:cNvPicPr>
          <p:nvPr/>
        </p:nvPicPr>
        <p:blipFill>
          <a:blip r:embed="rId2"/>
          <a:stretch>
            <a:fillRect/>
          </a:stretch>
        </p:blipFill>
        <p:spPr>
          <a:xfrm>
            <a:off x="338165" y="1115513"/>
            <a:ext cx="7118550" cy="4780189"/>
          </a:xfrm>
          <a:prstGeom prst="rect">
            <a:avLst/>
          </a:prstGeom>
          <a:ln>
            <a:solidFill>
              <a:schemeClr val="accent1"/>
            </a:solidFill>
          </a:ln>
        </p:spPr>
      </p:pic>
      <p:sp>
        <p:nvSpPr>
          <p:cNvPr id="5" name="TextBox 4"/>
          <p:cNvSpPr txBox="1"/>
          <p:nvPr/>
        </p:nvSpPr>
        <p:spPr>
          <a:xfrm>
            <a:off x="7785463" y="799868"/>
            <a:ext cx="3910148" cy="5632311"/>
          </a:xfrm>
          <a:prstGeom prst="rect">
            <a:avLst/>
          </a:prstGeom>
          <a:noFill/>
          <a:ln>
            <a:solidFill>
              <a:schemeClr val="tx1"/>
            </a:solidFill>
          </a:ln>
        </p:spPr>
        <p:txBody>
          <a:bodyPr wrap="square" rtlCol="0">
            <a:spAutoFit/>
          </a:bodyPr>
          <a:lstStyle/>
          <a:p>
            <a:r>
              <a:rPr lang="en-US" dirty="0"/>
              <a:t>Here you can see the locations of large desalination plants in the United Arab Emirates.  This is practically the only way that residents can obtain fresh water. The Arabian Gulf and the Gulf of Oman supply the sea water to the plants where the salt and silt and chemicals are removed. </a:t>
            </a:r>
          </a:p>
          <a:p>
            <a:endParaRPr lang="en-US" sz="1400" dirty="0"/>
          </a:p>
          <a:p>
            <a:r>
              <a:rPr lang="en-US" dirty="0"/>
              <a:t>The salt and silt that are removed are placed on ships and dumped back into the Arabian Gulf and Gulf of Oman. The Arabian Gulf is 25% saltier than it was in the 1950s!</a:t>
            </a:r>
          </a:p>
          <a:p>
            <a:endParaRPr lang="en-US" sz="1400" dirty="0"/>
          </a:p>
          <a:p>
            <a:r>
              <a:rPr lang="en-US" dirty="0"/>
              <a:t>This has impacts on organisms living in the sea water – they are adapted to living in water with increased salt in it, but how well are they adapted to living in water that is double or tripled in salt?</a:t>
            </a:r>
          </a:p>
        </p:txBody>
      </p:sp>
    </p:spTree>
    <p:extLst>
      <p:ext uri="{BB962C8B-B14F-4D97-AF65-F5344CB8AC3E}">
        <p14:creationId xmlns:p14="http://schemas.microsoft.com/office/powerpoint/2010/main" val="33252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Desalination Technologies</a:t>
            </a:r>
          </a:p>
        </p:txBody>
      </p:sp>
      <p:sp>
        <p:nvSpPr>
          <p:cNvPr id="3" name="Content Placeholder 2"/>
          <p:cNvSpPr>
            <a:spLocks noGrp="1"/>
          </p:cNvSpPr>
          <p:nvPr>
            <p:ph idx="1"/>
          </p:nvPr>
        </p:nvSpPr>
        <p:spPr/>
        <p:txBody>
          <a:bodyPr>
            <a:normAutofit/>
          </a:bodyPr>
          <a:lstStyle/>
          <a:p>
            <a:r>
              <a:rPr lang="en-US" dirty="0"/>
              <a:t>Desalination is the artificial process of removing salt from seawater in order to supply drinkable water to consumers.</a:t>
            </a:r>
          </a:p>
          <a:p>
            <a:r>
              <a:rPr lang="en-US" dirty="0"/>
              <a:t>Notable countries using desalination techniques include:</a:t>
            </a:r>
          </a:p>
          <a:p>
            <a:pPr marL="0" indent="0">
              <a:buNone/>
            </a:pPr>
            <a:endParaRPr lang="en-US" sz="1200" dirty="0"/>
          </a:p>
          <a:p>
            <a:pPr marL="0" indent="0">
              <a:buNone/>
            </a:pPr>
            <a:r>
              <a:rPr lang="en-US" dirty="0"/>
              <a:t>	Australia	Kuwait	Saudi Arabia (60% of water supply)</a:t>
            </a:r>
          </a:p>
          <a:p>
            <a:pPr marL="0" indent="0">
              <a:buNone/>
            </a:pPr>
            <a:r>
              <a:rPr lang="en-US" dirty="0"/>
              <a:t>	China		India		Israel (75% of water supply)</a:t>
            </a:r>
          </a:p>
          <a:p>
            <a:pPr marL="0" indent="0">
              <a:buNone/>
            </a:pPr>
            <a:r>
              <a:rPr lang="en-US" dirty="0"/>
              <a:t>	Singapore	Spain		United Arab Emirates</a:t>
            </a:r>
          </a:p>
          <a:p>
            <a:pPr marL="0" indent="0">
              <a:buNone/>
            </a:pPr>
            <a:r>
              <a:rPr lang="en-US" dirty="0"/>
              <a:t>	Japan</a:t>
            </a:r>
          </a:p>
        </p:txBody>
      </p:sp>
      <p:sp>
        <p:nvSpPr>
          <p:cNvPr id="4" name="Footer Placeholder 3"/>
          <p:cNvSpPr>
            <a:spLocks noGrp="1"/>
          </p:cNvSpPr>
          <p:nvPr>
            <p:ph type="ftr" sz="quarter" idx="11"/>
          </p:nvPr>
        </p:nvSpPr>
        <p:spPr/>
        <p:txBody>
          <a:bodyPr/>
          <a:lstStyle/>
          <a:p>
            <a:r>
              <a:rPr lang="en-US" dirty="0"/>
              <a:t>Wellner ENV 101</a:t>
            </a:r>
          </a:p>
        </p:txBody>
      </p:sp>
      <p:sp>
        <p:nvSpPr>
          <p:cNvPr id="5" name="Slide Number Placeholder 4"/>
          <p:cNvSpPr>
            <a:spLocks noGrp="1"/>
          </p:cNvSpPr>
          <p:nvPr>
            <p:ph type="sldNum" sz="quarter" idx="12"/>
          </p:nvPr>
        </p:nvSpPr>
        <p:spPr/>
        <p:txBody>
          <a:bodyPr/>
          <a:lstStyle/>
          <a:p>
            <a:fld id="{9FA1946B-89A0-48B3-887D-C457BDFFED1A}" type="slidenum">
              <a:rPr lang="en-US" smtClean="0"/>
              <a:t>2</a:t>
            </a:fld>
            <a:endParaRPr lang="en-US" dirty="0"/>
          </a:p>
        </p:txBody>
      </p:sp>
    </p:spTree>
    <p:extLst>
      <p:ext uri="{BB962C8B-B14F-4D97-AF65-F5344CB8AC3E}">
        <p14:creationId xmlns:p14="http://schemas.microsoft.com/office/powerpoint/2010/main" val="163690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Wellner ENV 101</a:t>
            </a:r>
          </a:p>
        </p:txBody>
      </p:sp>
      <p:sp>
        <p:nvSpPr>
          <p:cNvPr id="5" name="Slide Number Placeholder 4"/>
          <p:cNvSpPr>
            <a:spLocks noGrp="1"/>
          </p:cNvSpPr>
          <p:nvPr>
            <p:ph type="sldNum" sz="quarter" idx="12"/>
          </p:nvPr>
        </p:nvSpPr>
        <p:spPr/>
        <p:txBody>
          <a:bodyPr/>
          <a:lstStyle/>
          <a:p>
            <a:fld id="{9FA1946B-89A0-48B3-887D-C457BDFFED1A}" type="slidenum">
              <a:rPr lang="en-US" smtClean="0"/>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29" y="318913"/>
            <a:ext cx="10286701" cy="5336161"/>
          </a:xfrm>
          <a:prstGeom prst="rect">
            <a:avLst/>
          </a:prstGeom>
          <a:ln>
            <a:solidFill>
              <a:schemeClr val="tx1"/>
            </a:solidFill>
          </a:ln>
        </p:spPr>
      </p:pic>
      <p:sp>
        <p:nvSpPr>
          <p:cNvPr id="7" name="Rectangle 6"/>
          <p:cNvSpPr/>
          <p:nvPr/>
        </p:nvSpPr>
        <p:spPr>
          <a:xfrm>
            <a:off x="2255520" y="5306728"/>
            <a:ext cx="6888480" cy="369332"/>
          </a:xfrm>
          <a:prstGeom prst="rect">
            <a:avLst/>
          </a:prstGeom>
        </p:spPr>
        <p:txBody>
          <a:bodyPr wrap="square">
            <a:spAutoFit/>
          </a:bodyPr>
          <a:lstStyle/>
          <a:p>
            <a:pPr algn="ctr"/>
            <a:r>
              <a:rPr lang="en-US" dirty="0"/>
              <a:t>Global distribution of major desalination plants (circle dots) as of 2014.</a:t>
            </a:r>
          </a:p>
        </p:txBody>
      </p:sp>
    </p:spTree>
    <p:extLst>
      <p:ext uri="{BB962C8B-B14F-4D97-AF65-F5344CB8AC3E}">
        <p14:creationId xmlns:p14="http://schemas.microsoft.com/office/powerpoint/2010/main" val="317640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833" y="1000941"/>
            <a:ext cx="11658600" cy="3619500"/>
          </a:xfrm>
          <a:prstGeom prst="rect">
            <a:avLst/>
          </a:prstGeom>
        </p:spPr>
      </p:pic>
      <p:sp>
        <p:nvSpPr>
          <p:cNvPr id="5" name="TextBox 4"/>
          <p:cNvSpPr txBox="1"/>
          <p:nvPr/>
        </p:nvSpPr>
        <p:spPr>
          <a:xfrm>
            <a:off x="389467" y="347133"/>
            <a:ext cx="5672666" cy="461665"/>
          </a:xfrm>
          <a:prstGeom prst="rect">
            <a:avLst/>
          </a:prstGeom>
          <a:noFill/>
        </p:spPr>
        <p:txBody>
          <a:bodyPr wrap="square" rtlCol="0">
            <a:spAutoFit/>
          </a:bodyPr>
          <a:lstStyle/>
          <a:p>
            <a:r>
              <a:rPr lang="en-US" sz="2400" dirty="0"/>
              <a:t>Reverse Osmosis Technology</a:t>
            </a:r>
          </a:p>
        </p:txBody>
      </p:sp>
      <p:sp>
        <p:nvSpPr>
          <p:cNvPr id="6" name="Footer Placeholder 5"/>
          <p:cNvSpPr>
            <a:spLocks noGrp="1"/>
          </p:cNvSpPr>
          <p:nvPr>
            <p:ph type="ftr" sz="quarter" idx="11"/>
          </p:nvPr>
        </p:nvSpPr>
        <p:spPr/>
        <p:txBody>
          <a:bodyPr/>
          <a:lstStyle/>
          <a:p>
            <a:r>
              <a:rPr lang="en-US" dirty="0"/>
              <a:t>Wellner ENV 101</a:t>
            </a:r>
          </a:p>
        </p:txBody>
      </p:sp>
      <p:sp>
        <p:nvSpPr>
          <p:cNvPr id="7" name="Slide Number Placeholder 6"/>
          <p:cNvSpPr>
            <a:spLocks noGrp="1"/>
          </p:cNvSpPr>
          <p:nvPr>
            <p:ph type="sldNum" sz="quarter" idx="12"/>
          </p:nvPr>
        </p:nvSpPr>
        <p:spPr/>
        <p:txBody>
          <a:bodyPr/>
          <a:lstStyle/>
          <a:p>
            <a:fld id="{9FA1946B-89A0-48B3-887D-C457BDFFED1A}" type="slidenum">
              <a:rPr lang="en-US" smtClean="0"/>
              <a:t>4</a:t>
            </a:fld>
            <a:endParaRPr lang="en-US" dirty="0"/>
          </a:p>
        </p:txBody>
      </p:sp>
      <p:sp>
        <p:nvSpPr>
          <p:cNvPr id="2" name="TextBox 1"/>
          <p:cNvSpPr txBox="1"/>
          <p:nvPr/>
        </p:nvSpPr>
        <p:spPr>
          <a:xfrm>
            <a:off x="679269" y="3265710"/>
            <a:ext cx="6574971" cy="1169551"/>
          </a:xfrm>
          <a:prstGeom prst="rect">
            <a:avLst/>
          </a:prstGeom>
          <a:noFill/>
        </p:spPr>
        <p:txBody>
          <a:bodyPr wrap="square" rtlCol="0">
            <a:spAutoFit/>
          </a:bodyPr>
          <a:lstStyle/>
          <a:p>
            <a:r>
              <a:rPr lang="en-US" sz="1400" dirty="0"/>
              <a:t>The feed water is normally ocean                                 The high pressure pump forces</a:t>
            </a:r>
          </a:p>
          <a:p>
            <a:r>
              <a:rPr lang="en-US" sz="1400" dirty="0"/>
              <a:t>water drawn into the plant                                            the treated salt water through thin</a:t>
            </a:r>
          </a:p>
          <a:p>
            <a:r>
              <a:rPr lang="en-US" sz="1400" dirty="0"/>
              <a:t>				 membranes that block salt, leaving</a:t>
            </a:r>
          </a:p>
          <a:p>
            <a:r>
              <a:rPr lang="en-US" sz="1400" dirty="0"/>
              <a:t>				 fresh water on one side (product 				 water) and salt on the other</a:t>
            </a:r>
          </a:p>
        </p:txBody>
      </p:sp>
      <p:sp>
        <p:nvSpPr>
          <p:cNvPr id="3" name="TextBox 2"/>
          <p:cNvSpPr txBox="1"/>
          <p:nvPr/>
        </p:nvSpPr>
        <p:spPr>
          <a:xfrm>
            <a:off x="2151017" y="2020386"/>
            <a:ext cx="1314994" cy="1015663"/>
          </a:xfrm>
          <a:prstGeom prst="rect">
            <a:avLst/>
          </a:prstGeom>
          <a:noFill/>
        </p:spPr>
        <p:txBody>
          <a:bodyPr wrap="square" rtlCol="0">
            <a:spAutoFit/>
          </a:bodyPr>
          <a:lstStyle/>
          <a:p>
            <a:pPr algn="ctr"/>
            <a:r>
              <a:rPr lang="en-US" sz="1000" dirty="0"/>
              <a:t>Pretreatment involves adding various chemicals and removing silt, algae, seashells, sewage, and other impurities</a:t>
            </a:r>
          </a:p>
        </p:txBody>
      </p:sp>
      <p:sp>
        <p:nvSpPr>
          <p:cNvPr id="9" name="TextBox 8"/>
          <p:cNvSpPr txBox="1"/>
          <p:nvPr/>
        </p:nvSpPr>
        <p:spPr>
          <a:xfrm>
            <a:off x="8717278" y="3596635"/>
            <a:ext cx="3039293" cy="954107"/>
          </a:xfrm>
          <a:prstGeom prst="rect">
            <a:avLst/>
          </a:prstGeom>
          <a:noFill/>
        </p:spPr>
        <p:txBody>
          <a:bodyPr wrap="square" rtlCol="0">
            <a:spAutoFit/>
          </a:bodyPr>
          <a:lstStyle/>
          <a:p>
            <a:r>
              <a:rPr lang="en-US" sz="1400" dirty="0"/>
              <a:t>The water at this point must be treated again with minerals and chemicals to make the water palatable. Without this the water tastes unpleasant</a:t>
            </a:r>
          </a:p>
        </p:txBody>
      </p:sp>
      <p:sp>
        <p:nvSpPr>
          <p:cNvPr id="8" name="TextBox 7"/>
          <p:cNvSpPr txBox="1"/>
          <p:nvPr/>
        </p:nvSpPr>
        <p:spPr>
          <a:xfrm>
            <a:off x="9353006" y="1341117"/>
            <a:ext cx="2290354" cy="523220"/>
          </a:xfrm>
          <a:prstGeom prst="rect">
            <a:avLst/>
          </a:prstGeom>
          <a:noFill/>
        </p:spPr>
        <p:txBody>
          <a:bodyPr wrap="square" rtlCol="0">
            <a:spAutoFit/>
          </a:bodyPr>
          <a:lstStyle/>
          <a:p>
            <a:r>
              <a:rPr lang="en-US" sz="1400" dirty="0"/>
              <a:t>This is the salt brine that is dumped back into the ocean</a:t>
            </a:r>
          </a:p>
        </p:txBody>
      </p:sp>
      <p:sp>
        <p:nvSpPr>
          <p:cNvPr id="10" name="TextBox 9"/>
          <p:cNvSpPr txBox="1"/>
          <p:nvPr/>
        </p:nvSpPr>
        <p:spPr>
          <a:xfrm>
            <a:off x="1562486" y="5033818"/>
            <a:ext cx="9059333" cy="923330"/>
          </a:xfrm>
          <a:prstGeom prst="rect">
            <a:avLst/>
          </a:prstGeom>
          <a:noFill/>
        </p:spPr>
        <p:txBody>
          <a:bodyPr wrap="square" rtlCol="0">
            <a:spAutoFit/>
          </a:bodyPr>
          <a:lstStyle/>
          <a:p>
            <a:pPr algn="ctr"/>
            <a:r>
              <a:rPr lang="en-US" dirty="0"/>
              <a:t>The energy needed to move water through the system, especially running the high pressure pumps take a lot of fossil fuels. Solar energy desalination plants are a possibility, but those plants are relatively small at this time.</a:t>
            </a:r>
          </a:p>
        </p:txBody>
      </p:sp>
    </p:spTree>
    <p:extLst>
      <p:ext uri="{BB962C8B-B14F-4D97-AF65-F5344CB8AC3E}">
        <p14:creationId xmlns:p14="http://schemas.microsoft.com/office/powerpoint/2010/main" val="218502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423" y="365125"/>
            <a:ext cx="11791406" cy="1325563"/>
          </a:xfrm>
        </p:spPr>
        <p:txBody>
          <a:bodyPr>
            <a:normAutofit fontScale="90000"/>
          </a:bodyPr>
          <a:lstStyle/>
          <a:p>
            <a:r>
              <a:rPr lang="en-US" dirty="0"/>
              <a:t>It is ironic that the U.S. was once the pioneer in the field, but now lags behind.</a:t>
            </a:r>
            <a:br>
              <a:rPr lang="en-US" dirty="0"/>
            </a:br>
            <a:endParaRPr lang="en-US" dirty="0"/>
          </a:p>
        </p:txBody>
      </p:sp>
      <p:sp>
        <p:nvSpPr>
          <p:cNvPr id="2" name="Footer Placeholder 1"/>
          <p:cNvSpPr>
            <a:spLocks noGrp="1"/>
          </p:cNvSpPr>
          <p:nvPr>
            <p:ph type="ftr" sz="quarter" idx="11"/>
          </p:nvPr>
        </p:nvSpPr>
        <p:spPr/>
        <p:txBody>
          <a:bodyPr/>
          <a:lstStyle/>
          <a:p>
            <a:r>
              <a:rPr lang="en-US" dirty="0"/>
              <a:t>Wellner ENV 101</a:t>
            </a:r>
          </a:p>
        </p:txBody>
      </p:sp>
      <p:sp>
        <p:nvSpPr>
          <p:cNvPr id="3" name="Slide Number Placeholder 2"/>
          <p:cNvSpPr>
            <a:spLocks noGrp="1"/>
          </p:cNvSpPr>
          <p:nvPr>
            <p:ph type="sldNum" sz="quarter" idx="12"/>
          </p:nvPr>
        </p:nvSpPr>
        <p:spPr/>
        <p:txBody>
          <a:bodyPr/>
          <a:lstStyle/>
          <a:p>
            <a:fld id="{9FA1946B-89A0-48B3-887D-C457BDFFED1A}" type="slidenum">
              <a:rPr lang="en-US" smtClean="0"/>
              <a:t>5</a:t>
            </a:fld>
            <a:endParaRPr lang="en-US" dirty="0"/>
          </a:p>
        </p:txBody>
      </p:sp>
      <p:sp>
        <p:nvSpPr>
          <p:cNvPr id="6" name="TextBox 5"/>
          <p:cNvSpPr txBox="1"/>
          <p:nvPr/>
        </p:nvSpPr>
        <p:spPr>
          <a:xfrm>
            <a:off x="1802674" y="1576251"/>
            <a:ext cx="8543110" cy="3970318"/>
          </a:xfrm>
          <a:prstGeom prst="rect">
            <a:avLst/>
          </a:prstGeom>
          <a:noFill/>
        </p:spPr>
        <p:txBody>
          <a:bodyPr wrap="square" rtlCol="0">
            <a:spAutoFit/>
          </a:bodyPr>
          <a:lstStyle/>
          <a:p>
            <a:r>
              <a:rPr lang="en-US" dirty="0"/>
              <a:t>After WWII, the U.S. government believed that water shortages were going to become increasingly problematic in the U.S. President John F. Kennedy began advocating the idea of large-scale desalination plants. Encouraged by public interest in desalination, researchers at UCLA began developing the first reverse osmosis membrane and in 1959, a dependable membrane hit the market. Over the years, the membranes that water was forced through improved in terms of durability and low cost. The U.S. was the pioneer of desalination technology, but not the pioneer of actually implementing desalination. </a:t>
            </a:r>
          </a:p>
          <a:p>
            <a:endParaRPr lang="en-US" dirty="0"/>
          </a:p>
          <a:p>
            <a:r>
              <a:rPr lang="en-US" dirty="0"/>
              <a:t>The U.S. used desalination technology as a type of “foreign aid” to countries in the Middle East, hoping to steer oil-producing countries to supply oil to the U.S., rather than Russia.</a:t>
            </a:r>
          </a:p>
          <a:p>
            <a:endParaRPr lang="en-US" b="1" dirty="0">
              <a:solidFill>
                <a:srgbClr val="FF0000"/>
              </a:solidFill>
            </a:endParaRPr>
          </a:p>
          <a:p>
            <a:r>
              <a:rPr lang="en-US" dirty="0"/>
              <a:t>Environmental scientists are always pointing out how interconnections between organisms in ecosystems, but rarely do they mention interconnections between technology development, politics, etc. </a:t>
            </a:r>
          </a:p>
        </p:txBody>
      </p:sp>
    </p:spTree>
    <p:extLst>
      <p:ext uri="{BB962C8B-B14F-4D97-AF65-F5344CB8AC3E}">
        <p14:creationId xmlns:p14="http://schemas.microsoft.com/office/powerpoint/2010/main" val="10630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Yuma, AZ and desalination of the Colorado River Water -1993</a:t>
            </a:r>
          </a:p>
        </p:txBody>
      </p:sp>
      <p:sp>
        <p:nvSpPr>
          <p:cNvPr id="2" name="Footer Placeholder 1"/>
          <p:cNvSpPr>
            <a:spLocks noGrp="1"/>
          </p:cNvSpPr>
          <p:nvPr>
            <p:ph type="ftr" sz="quarter" idx="11"/>
          </p:nvPr>
        </p:nvSpPr>
        <p:spPr/>
        <p:txBody>
          <a:bodyPr/>
          <a:lstStyle/>
          <a:p>
            <a:r>
              <a:rPr lang="en-US" dirty="0"/>
              <a:t>Wellner ENV 101</a:t>
            </a:r>
          </a:p>
        </p:txBody>
      </p:sp>
      <p:sp>
        <p:nvSpPr>
          <p:cNvPr id="3" name="Slide Number Placeholder 2"/>
          <p:cNvSpPr>
            <a:spLocks noGrp="1"/>
          </p:cNvSpPr>
          <p:nvPr>
            <p:ph type="sldNum" sz="quarter" idx="12"/>
          </p:nvPr>
        </p:nvSpPr>
        <p:spPr/>
        <p:txBody>
          <a:bodyPr/>
          <a:lstStyle/>
          <a:p>
            <a:fld id="{9FA1946B-89A0-48B3-887D-C457BDFFED1A}" type="slidenum">
              <a:rPr lang="en-US" smtClean="0"/>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15" y="1690688"/>
            <a:ext cx="4603591" cy="4891316"/>
          </a:xfrm>
          <a:prstGeom prst="rect">
            <a:avLst/>
          </a:prstGeom>
        </p:spPr>
      </p:pic>
      <p:sp>
        <p:nvSpPr>
          <p:cNvPr id="6" name="TextBox 5"/>
          <p:cNvSpPr txBox="1"/>
          <p:nvPr/>
        </p:nvSpPr>
        <p:spPr>
          <a:xfrm>
            <a:off x="5441792" y="1690688"/>
            <a:ext cx="6497660" cy="1477328"/>
          </a:xfrm>
          <a:prstGeom prst="rect">
            <a:avLst/>
          </a:prstGeom>
          <a:noFill/>
        </p:spPr>
        <p:txBody>
          <a:bodyPr wrap="square" rtlCol="0">
            <a:spAutoFit/>
          </a:bodyPr>
          <a:lstStyle/>
          <a:p>
            <a:r>
              <a:rPr lang="en-US" dirty="0"/>
              <a:t>Figure 1. Overview map. (1) Colorado River; (2) Gila River; (3) Yuma, AZ; (4) approximate path of the modern, controlled Colorado River's channel through the lower delta (where the channel is mostly dry today); (5) lower delta region below the crest; (6) Imperial Valley in the Salton Basin; (7) Salton Sea.</a:t>
            </a:r>
          </a:p>
        </p:txBody>
      </p:sp>
      <p:sp>
        <p:nvSpPr>
          <p:cNvPr id="7" name="TextBox 6"/>
          <p:cNvSpPr txBox="1"/>
          <p:nvPr/>
        </p:nvSpPr>
        <p:spPr>
          <a:xfrm>
            <a:off x="5441792" y="3518262"/>
            <a:ext cx="6419282" cy="2308324"/>
          </a:xfrm>
          <a:prstGeom prst="rect">
            <a:avLst/>
          </a:prstGeom>
          <a:noFill/>
        </p:spPr>
        <p:txBody>
          <a:bodyPr wrap="square" rtlCol="0">
            <a:spAutoFit/>
          </a:bodyPr>
          <a:lstStyle/>
          <a:p>
            <a:r>
              <a:rPr lang="en-US" dirty="0"/>
              <a:t>Yuma’s desalination plant that some of you might be familiar with, was not built to supply fresh water to the residents of Yuma, but to supply fresh Colorado River water to Mexico. It was a failing attempt to keep the peace over water rights treaties.</a:t>
            </a:r>
          </a:p>
          <a:p>
            <a:endParaRPr lang="en-US" dirty="0"/>
          </a:p>
          <a:p>
            <a:r>
              <a:rPr lang="en-US" dirty="0"/>
              <a:t>This story is an interesting one since it ties in with greater water use from the Colorado and treaty-making – another subfield in environmental science</a:t>
            </a:r>
          </a:p>
        </p:txBody>
      </p:sp>
    </p:spTree>
    <p:extLst>
      <p:ext uri="{BB962C8B-B14F-4D97-AF65-F5344CB8AC3E}">
        <p14:creationId xmlns:p14="http://schemas.microsoft.com/office/powerpoint/2010/main" val="388276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Wellner ENV 101</a:t>
            </a:r>
          </a:p>
        </p:txBody>
      </p:sp>
      <p:sp>
        <p:nvSpPr>
          <p:cNvPr id="4" name="Slide Number Placeholder 3"/>
          <p:cNvSpPr>
            <a:spLocks noGrp="1"/>
          </p:cNvSpPr>
          <p:nvPr>
            <p:ph type="sldNum" sz="quarter" idx="12"/>
          </p:nvPr>
        </p:nvSpPr>
        <p:spPr/>
        <p:txBody>
          <a:bodyPr/>
          <a:lstStyle/>
          <a:p>
            <a:fld id="{9FA1946B-89A0-48B3-887D-C457BDFFED1A}" type="slidenum">
              <a:rPr lang="en-US" smtClean="0"/>
              <a:t>7</a:t>
            </a:fld>
            <a:endParaRPr lang="en-US" dirty="0"/>
          </a:p>
        </p:txBody>
      </p:sp>
      <p:pic>
        <p:nvPicPr>
          <p:cNvPr id="5" name="Picture 4"/>
          <p:cNvPicPr>
            <a:picLocks noChangeAspect="1"/>
          </p:cNvPicPr>
          <p:nvPr/>
        </p:nvPicPr>
        <p:blipFill>
          <a:blip r:embed="rId2"/>
          <a:stretch>
            <a:fillRect/>
          </a:stretch>
        </p:blipFill>
        <p:spPr>
          <a:xfrm>
            <a:off x="283981" y="196754"/>
            <a:ext cx="7052038" cy="6159596"/>
          </a:xfrm>
          <a:prstGeom prst="rect">
            <a:avLst/>
          </a:prstGeom>
        </p:spPr>
      </p:pic>
      <p:sp>
        <p:nvSpPr>
          <p:cNvPr id="2" name="TextBox 1"/>
          <p:cNvSpPr txBox="1"/>
          <p:nvPr/>
        </p:nvSpPr>
        <p:spPr>
          <a:xfrm>
            <a:off x="7619999" y="426720"/>
            <a:ext cx="4258491" cy="5355312"/>
          </a:xfrm>
          <a:prstGeom prst="rect">
            <a:avLst/>
          </a:prstGeom>
          <a:noFill/>
        </p:spPr>
        <p:txBody>
          <a:bodyPr wrap="square" rtlCol="0">
            <a:spAutoFit/>
          </a:bodyPr>
          <a:lstStyle/>
          <a:p>
            <a:r>
              <a:rPr lang="en-US" dirty="0"/>
              <a:t>In 2010, the Central Arizona Project, Metropolitan Water District, and the Southern Nevada Water Authority partnered with the Bureau of Reclamation to finance a pilot run of the mothballed Yuma Desalting Plant, which was originally built to provide treaty-acceptable water to Mexico.</a:t>
            </a:r>
          </a:p>
          <a:p>
            <a:endParaRPr lang="en-US" dirty="0"/>
          </a:p>
          <a:p>
            <a:r>
              <a:rPr lang="en-US" dirty="0"/>
              <a:t>The plant was started up just to see if it would still work. It did, everyone clapped their hands, and then the plant was shut down again. The plant has round-the-clock employees checking switches and dials, while security patrols the grounds. One of the problems the plant ran into was the extreme saltiness and silt in the water that fouled up the membranes of the reverse-osmosis machinery.</a:t>
            </a:r>
          </a:p>
        </p:txBody>
      </p:sp>
    </p:spTree>
    <p:extLst>
      <p:ext uri="{BB962C8B-B14F-4D97-AF65-F5344CB8AC3E}">
        <p14:creationId xmlns:p14="http://schemas.microsoft.com/office/powerpoint/2010/main" val="409463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39" y="365125"/>
            <a:ext cx="11808823" cy="1325563"/>
          </a:xfrm>
        </p:spPr>
        <p:txBody>
          <a:bodyPr/>
          <a:lstStyle/>
          <a:p>
            <a:r>
              <a:rPr lang="en-US" dirty="0"/>
              <a:t>Technological innovation isn’t always a </a:t>
            </a:r>
            <a:r>
              <a:rPr lang="en-US" i="1" dirty="0"/>
              <a:t>solution</a:t>
            </a:r>
            <a:r>
              <a:rPr lang="en-US" dirty="0"/>
              <a:t> to environmental problems</a:t>
            </a:r>
          </a:p>
        </p:txBody>
      </p:sp>
      <p:sp>
        <p:nvSpPr>
          <p:cNvPr id="2" name="Footer Placeholder 1"/>
          <p:cNvSpPr>
            <a:spLocks noGrp="1"/>
          </p:cNvSpPr>
          <p:nvPr>
            <p:ph type="ftr" sz="quarter" idx="11"/>
          </p:nvPr>
        </p:nvSpPr>
        <p:spPr/>
        <p:txBody>
          <a:bodyPr/>
          <a:lstStyle/>
          <a:p>
            <a:r>
              <a:rPr lang="en-US" dirty="0"/>
              <a:t>Wellner ENV 101</a:t>
            </a:r>
          </a:p>
        </p:txBody>
      </p:sp>
      <p:sp>
        <p:nvSpPr>
          <p:cNvPr id="3" name="Slide Number Placeholder 2"/>
          <p:cNvSpPr>
            <a:spLocks noGrp="1"/>
          </p:cNvSpPr>
          <p:nvPr>
            <p:ph type="sldNum" sz="quarter" idx="12"/>
          </p:nvPr>
        </p:nvSpPr>
        <p:spPr/>
        <p:txBody>
          <a:bodyPr/>
          <a:lstStyle/>
          <a:p>
            <a:fld id="{9FA1946B-89A0-48B3-887D-C457BDFFED1A}" type="slidenum">
              <a:rPr lang="en-US" smtClean="0"/>
              <a:t>8</a:t>
            </a:fld>
            <a:endParaRPr lang="en-US" dirty="0"/>
          </a:p>
        </p:txBody>
      </p:sp>
      <p:sp>
        <p:nvSpPr>
          <p:cNvPr id="4" name="Rectangle 3"/>
          <p:cNvSpPr/>
          <p:nvPr/>
        </p:nvSpPr>
        <p:spPr>
          <a:xfrm>
            <a:off x="836023" y="1946428"/>
            <a:ext cx="10624457" cy="4524315"/>
          </a:xfrm>
          <a:prstGeom prst="rect">
            <a:avLst/>
          </a:prstGeom>
        </p:spPr>
        <p:txBody>
          <a:bodyPr wrap="square">
            <a:spAutoFit/>
          </a:bodyPr>
          <a:lstStyle/>
          <a:p>
            <a:pPr marL="342900" indent="-342900">
              <a:buAutoNum type="arabicPeriod"/>
            </a:pPr>
            <a:r>
              <a:rPr lang="en-US" dirty="0"/>
              <a:t>Desalination is 25 times more energy intensive compared to other freshwater approaches, which partly accounts for its high cost. If the process relies on fossil fuels, it contributes to the release of greenhouse gases, which only magnifies the arid conditions that make desalting necessary to begin with. In Saudi Araba, approximately 1.5 million barrels of oil are consumed per day for desalination. This is a deeply unsustainable consumption of water that seems “free” to consumers.</a:t>
            </a:r>
          </a:p>
          <a:p>
            <a:pPr marL="342900" indent="-342900">
              <a:buAutoNum type="arabicPeriod"/>
            </a:pPr>
            <a:endParaRPr lang="en-US" dirty="0"/>
          </a:p>
          <a:p>
            <a:pPr marL="342900" indent="-342900">
              <a:buAutoNum type="arabicPeriod"/>
            </a:pPr>
            <a:r>
              <a:rPr lang="en-US" dirty="0"/>
              <a:t>What to do with all of that salt? The sea water around Saudi Arabia is now 25% saltier than normal sea water due to salt disposal back out to sea. The water will eventually become so saline that it will become too expensive to desalinate (like the Yuma desalination plant).</a:t>
            </a:r>
          </a:p>
          <a:p>
            <a:pPr marL="342900" indent="-342900">
              <a:buAutoNum type="arabicPeriod"/>
            </a:pPr>
            <a:endParaRPr lang="en-US" dirty="0"/>
          </a:p>
          <a:p>
            <a:pPr marL="342900" indent="-342900">
              <a:buAutoNum type="arabicPeriod"/>
            </a:pPr>
            <a:r>
              <a:rPr lang="en-US" dirty="0"/>
              <a:t>Where do you site a desalination plant in the U.S.? Many of America’s shorelines are protected or heavily developed. Many agencies</a:t>
            </a:r>
            <a:r>
              <a:rPr lang="en-US" dirty="0">
                <a:sym typeface="Symbol" panose="05050102010706020507" pitchFamily="18" charset="2"/>
              </a:rPr>
              <a:t>federal, state county, and city must approve the siting along with the EPA. This can take years. Maybe desalination plants will be developed offshore.</a:t>
            </a: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13693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193" y="53023"/>
            <a:ext cx="11571890" cy="2123658"/>
          </a:xfrm>
          <a:prstGeom prst="rect">
            <a:avLst/>
          </a:prstGeom>
        </p:spPr>
        <p:txBody>
          <a:bodyPr wrap="square">
            <a:spAutoFit/>
          </a:bodyPr>
          <a:lstStyle/>
          <a:p>
            <a:r>
              <a:rPr lang="en-US" sz="3200" b="1" dirty="0">
                <a:solidFill>
                  <a:srgbClr val="000000"/>
                </a:solidFill>
                <a:latin typeface="Times New Roman" panose="02020603050405020304" pitchFamily="18" charset="0"/>
              </a:rPr>
              <a:t>Waste Product and Other Environmental Concerns </a:t>
            </a:r>
          </a:p>
          <a:p>
            <a:endParaRPr lang="en-US" sz="10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Aside from the energy and maintenance costs, another serious concern with the desalination plants is what to do with the main waste product, brine. The most common disposal method for brine worldwide is to discharge it directly back to where it came from. The concern with this practice is that the higher salinity of brine causes it to be denser than the source water, so when brine is discharged directly into oceans it can form “brine underflows,” where layers of extra salty solution spread across the seafloor. With time, the brine underflows deplete the ocean bottom of dissolved oxygen. </a:t>
            </a:r>
          </a:p>
        </p:txBody>
      </p:sp>
      <p:sp>
        <p:nvSpPr>
          <p:cNvPr id="3" name="Footer Placeholder 2"/>
          <p:cNvSpPr>
            <a:spLocks noGrp="1"/>
          </p:cNvSpPr>
          <p:nvPr>
            <p:ph type="ftr" sz="quarter" idx="11"/>
          </p:nvPr>
        </p:nvSpPr>
        <p:spPr/>
        <p:txBody>
          <a:bodyPr/>
          <a:lstStyle/>
          <a:p>
            <a:r>
              <a:rPr lang="en-US" dirty="0"/>
              <a:t>Wellner ENV 101</a:t>
            </a:r>
          </a:p>
        </p:txBody>
      </p:sp>
      <p:sp>
        <p:nvSpPr>
          <p:cNvPr id="4" name="Slide Number Placeholder 3"/>
          <p:cNvSpPr>
            <a:spLocks noGrp="1"/>
          </p:cNvSpPr>
          <p:nvPr>
            <p:ph type="sldNum" sz="quarter" idx="12"/>
          </p:nvPr>
        </p:nvSpPr>
        <p:spPr/>
        <p:txBody>
          <a:bodyPr/>
          <a:lstStyle/>
          <a:p>
            <a:fld id="{9FA1946B-89A0-48B3-887D-C457BDFFED1A}" type="slidenum">
              <a:rPr lang="en-US" smtClean="0"/>
              <a:t>9</a:t>
            </a:fld>
            <a:endParaRPr lang="en-US" dirty="0"/>
          </a:p>
        </p:txBody>
      </p:sp>
      <p:pic>
        <p:nvPicPr>
          <p:cNvPr id="5" name="Picture 4"/>
          <p:cNvPicPr>
            <a:picLocks noChangeAspect="1"/>
          </p:cNvPicPr>
          <p:nvPr/>
        </p:nvPicPr>
        <p:blipFill>
          <a:blip r:embed="rId2"/>
          <a:stretch>
            <a:fillRect/>
          </a:stretch>
        </p:blipFill>
        <p:spPr>
          <a:xfrm>
            <a:off x="4876800" y="2292350"/>
            <a:ext cx="6219825" cy="4429125"/>
          </a:xfrm>
          <a:prstGeom prst="rect">
            <a:avLst/>
          </a:prstGeom>
        </p:spPr>
      </p:pic>
      <p:sp>
        <p:nvSpPr>
          <p:cNvPr id="6" name="TextBox 5"/>
          <p:cNvSpPr txBox="1"/>
          <p:nvPr/>
        </p:nvSpPr>
        <p:spPr>
          <a:xfrm>
            <a:off x="323193" y="2368735"/>
            <a:ext cx="4553607" cy="3139321"/>
          </a:xfrm>
          <a:prstGeom prst="rect">
            <a:avLst/>
          </a:prstGeom>
          <a:noFill/>
        </p:spPr>
        <p:txBody>
          <a:bodyPr wrap="square" rtlCol="0">
            <a:spAutoFit/>
          </a:bodyPr>
          <a:lstStyle/>
          <a:p>
            <a:r>
              <a:rPr lang="en-US" dirty="0">
                <a:solidFill>
                  <a:srgbClr val="000000"/>
                </a:solidFill>
                <a:latin typeface="Times New Roman" panose="02020603050405020304" pitchFamily="18" charset="0"/>
              </a:rPr>
              <a:t>The high salinity and reduced oxygen levels cause habitat degradation, particularly for bottom-dwelling organisms, which can in turn lead to a reduction in the numbers of deep-living bacteria, phytoplankton, invertebrates, and fish communities.</a:t>
            </a:r>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Therefore, the release of brine directly into coastal and marine waters can reduce water quality and endanger the fragile ecosystem. </a:t>
            </a:r>
            <a:endParaRPr lang="en-US" dirty="0"/>
          </a:p>
          <a:p>
            <a:endParaRPr lang="en-US" dirty="0"/>
          </a:p>
        </p:txBody>
      </p:sp>
    </p:spTree>
    <p:extLst>
      <p:ext uri="{BB962C8B-B14F-4D97-AF65-F5344CB8AC3E}">
        <p14:creationId xmlns:p14="http://schemas.microsoft.com/office/powerpoint/2010/main" val="1306132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1199</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Times New Roman</vt:lpstr>
      <vt:lpstr>Office Theme</vt:lpstr>
      <vt:lpstr>Desalination</vt:lpstr>
      <vt:lpstr>Desalination Technologies</vt:lpstr>
      <vt:lpstr>PowerPoint Presentation</vt:lpstr>
      <vt:lpstr>PowerPoint Presentation</vt:lpstr>
      <vt:lpstr>It is ironic that the U.S. was once the pioneer in the field, but now lags behind. </vt:lpstr>
      <vt:lpstr>Yuma, AZ and desalination of the Colorado River Water -1993</vt:lpstr>
      <vt:lpstr>PowerPoint Presentation</vt:lpstr>
      <vt:lpstr>Technological innovation isn’t always a solution to environmental problems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Desalination</dc:title>
  <dc:creator>Karen Wellner</dc:creator>
  <cp:lastModifiedBy>Betteridge, Anne H - (anneb)</cp:lastModifiedBy>
  <cp:revision>31</cp:revision>
  <dcterms:created xsi:type="dcterms:W3CDTF">2021-09-05T02:06:11Z</dcterms:created>
  <dcterms:modified xsi:type="dcterms:W3CDTF">2021-12-21T20:07:32Z</dcterms:modified>
</cp:coreProperties>
</file>